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if0Inl56kYfGuhigOCDTsVL9J18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06b6376a2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306b6376a2b_0_0: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7"/>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6"/>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8"/>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9"/>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9"/>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0"/>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0"/>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1"/>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1"/>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1"/>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1"/>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4"/>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p:nvPr>
            <p:ph idx="2" type="pic"/>
          </p:nvPr>
        </p:nvSpPr>
        <p:spPr>
          <a:xfrm>
            <a:off x="3213985" y="1539450"/>
            <a:ext cx="3827100" cy="7598100"/>
          </a:xfrm>
          <a:prstGeom prst="rect">
            <a:avLst/>
          </a:prstGeom>
          <a:noFill/>
          <a:ln>
            <a:noFill/>
          </a:ln>
        </p:spPr>
      </p:sp>
      <p:sp>
        <p:nvSpPr>
          <p:cNvPr id="64" name="Google Shape;64;p25"/>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16.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what-we-do/open-education/europeannetwork-openeducation-librarians/" TargetMode="External"/><Relationship Id="rId13" Type="http://schemas.openxmlformats.org/officeDocument/2006/relationships/hyperlink" Target="https://creativecommons.org/licenses/by/4.0/" TargetMode="External"/><Relationship Id="rId12"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9.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s://zenodo.org/doi/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85200"/>
          </a:xfrm>
          <a:prstGeom prst="rect">
            <a:avLst/>
          </a:prstGeom>
          <a:noFill/>
          <a:ln>
            <a:noFill/>
          </a:ln>
        </p:spPr>
        <p:txBody>
          <a:bodyPr anchorCtr="0" anchor="t" bIns="91525" lIns="91525" spcFirstLastPara="1" rIns="91525" wrap="square" tIns="91525">
            <a:spAutoFit/>
          </a:bodyPr>
          <a:lstStyle/>
          <a:p>
            <a:pPr indent="0" lvl="0" marL="0" rtl="0" algn="ctr">
              <a:spcBef>
                <a:spcPts val="0"/>
              </a:spcBef>
              <a:spcAft>
                <a:spcPts val="0"/>
              </a:spcAft>
              <a:buClr>
                <a:schemeClr val="dk1"/>
              </a:buClr>
              <a:buSzPts val="1100"/>
              <a:buFont typeface="Arial"/>
              <a:buNone/>
            </a:pPr>
            <a:r>
              <a:rPr b="1" lang="en-DE" sz="2600">
                <a:solidFill>
                  <a:srgbClr val="004993"/>
                </a:solidFill>
                <a:latin typeface="Open Sans"/>
                <a:ea typeface="Open Sans"/>
                <a:cs typeface="Open Sans"/>
                <a:sym typeface="Open Sans"/>
              </a:rPr>
              <a:t>Bruk malene våre til å fremme </a:t>
            </a:r>
            <a:endParaRPr b="1" sz="26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b="1" lang="en-DE" sz="2600">
                <a:solidFill>
                  <a:srgbClr val="004993"/>
                </a:solidFill>
                <a:latin typeface="Open Sans"/>
                <a:ea typeface="Open Sans"/>
                <a:cs typeface="Open Sans"/>
                <a:sym typeface="Open Sans"/>
              </a:rPr>
              <a:t>åpen utdanning</a:t>
            </a:r>
            <a:endParaRPr b="1" sz="2600">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3" name="Google Shape;223;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24" name="Google Shape;224;p10"/>
          <p:cNvSpPr txBox="1"/>
          <p:nvPr/>
        </p:nvSpPr>
        <p:spPr>
          <a:xfrm>
            <a:off x="501325" y="4241650"/>
            <a:ext cx="5505900" cy="5244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Fordeler med åpen utdanning for </a:t>
            </a:r>
            <a:r>
              <a:rPr b="1" lang="en-DE" sz="1800">
                <a:solidFill>
                  <a:srgbClr val="45BEDF"/>
                </a:solidFill>
                <a:latin typeface="Open Sans"/>
                <a:ea typeface="Open Sans"/>
                <a:cs typeface="Open Sans"/>
                <a:sym typeface="Open Sans"/>
              </a:rPr>
              <a:t>institusjoner</a:t>
            </a:r>
            <a:endParaRPr b="1" sz="1800">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Fremme stordriftsfordeler: </a:t>
            </a:r>
            <a:r>
              <a:rPr lang="en-DE">
                <a:solidFill>
                  <a:schemeClr val="lt1"/>
                </a:solidFill>
                <a:latin typeface="Open Sans"/>
                <a:ea typeface="Open Sans"/>
                <a:cs typeface="Open Sans"/>
                <a:sym typeface="Open Sans"/>
              </a:rPr>
              <a:t>OER er gratis på nett, rimelig i trykt utgave, kan lagres for alltid og er enkle å oppdatere. Ressurser som ellers ville gått til innkjøp av lærebøker, kan omdirigeres til teknologi, bedre undervisning eller reduksjon av gjeld.</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Støtte fakultetsutvikling: </a:t>
            </a:r>
            <a:r>
              <a:rPr lang="en-DE">
                <a:solidFill>
                  <a:schemeClr val="lt1"/>
                </a:solidFill>
                <a:latin typeface="Open Sans"/>
                <a:ea typeface="Open Sans"/>
                <a:cs typeface="Open Sans"/>
                <a:sym typeface="Open Sans"/>
              </a:rPr>
              <a:t>Økt tilgang til og bruk av OER, samt kollegial læring mellom fakultetsmedlemmer på tvers av institusjonene, bidrar til å heve kvaliteten på undervisningsmaterialet.</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Få mest mulig ut av offentlige investeringer: </a:t>
            </a:r>
            <a:r>
              <a:rPr lang="en-DE">
                <a:solidFill>
                  <a:schemeClr val="lt1"/>
                </a:solidFill>
                <a:latin typeface="Open Sans"/>
                <a:ea typeface="Open Sans"/>
                <a:cs typeface="Open Sans"/>
                <a:sym typeface="Open Sans"/>
              </a:rPr>
              <a:t>Ressurser som er offentlig finansiert, brukes til å skape offentlig kunnskap og deles mellom institusjoner, noe som reduserer kostnadene.</a:t>
            </a:r>
            <a:endParaRPr>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chemeClr val="lt1"/>
                </a:solidFill>
                <a:latin typeface="Open Sans"/>
                <a:ea typeface="Open Sans"/>
                <a:cs typeface="Open Sans"/>
                <a:sym typeface="Open Sans"/>
              </a:rPr>
              <a:t>Støtte selvpromotering: </a:t>
            </a:r>
            <a:r>
              <a:rPr lang="en-DE">
                <a:solidFill>
                  <a:schemeClr val="lt1"/>
                </a:solidFill>
                <a:latin typeface="Open Sans"/>
                <a:ea typeface="Open Sans"/>
                <a:cs typeface="Open Sans"/>
                <a:sym typeface="Open Sans"/>
              </a:rPr>
              <a:t>Institusjonens offentlige omdømme kan i stor grad dra nytte av at OER av høy kvalitet deles og gjenbrukes.</a:t>
            </a:r>
            <a:endParaRPr>
              <a:solidFill>
                <a:schemeClr val="lt1"/>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a:solidFill>
                  <a:schemeClr val="lt1"/>
                </a:solidFill>
                <a:latin typeface="Open Sans"/>
                <a:ea typeface="Open Sans"/>
                <a:cs typeface="Open Sans"/>
                <a:sym typeface="Open Sans"/>
              </a:rPr>
              <a:t>Støtte internasjonalt samarbeid: </a:t>
            </a:r>
            <a:r>
              <a:rPr lang="en-DE">
                <a:solidFill>
                  <a:schemeClr val="lt1"/>
                </a:solidFill>
                <a:latin typeface="Open Sans"/>
                <a:ea typeface="Open Sans"/>
                <a:cs typeface="Open Sans"/>
                <a:sym typeface="Open Sans"/>
              </a:rPr>
              <a:t>Arbeid med OER øker institusjonens synlighet og forbedrer omdømmet på internasjonalt nivå gjennom aktivt samarbeid med andre institusjoner over hele verden.</a:t>
            </a:r>
            <a:endParaRPr>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7" name="Google Shape;237;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38" name="Google Shape;238;p11"/>
          <p:cNvSpPr txBox="1"/>
          <p:nvPr/>
        </p:nvSpPr>
        <p:spPr>
          <a:xfrm>
            <a:off x="365850" y="4267425"/>
            <a:ext cx="5537100" cy="28908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DE" sz="1800">
                <a:solidFill>
                  <a:schemeClr val="lt1"/>
                </a:solidFill>
                <a:latin typeface="Open Sans"/>
                <a:ea typeface="Open Sans"/>
                <a:cs typeface="Open Sans"/>
                <a:sym typeface="Open Sans"/>
              </a:rPr>
              <a:t>Fordeler med åpen utdanning for </a:t>
            </a:r>
            <a:r>
              <a:rPr b="1" lang="en-DE" sz="1800">
                <a:solidFill>
                  <a:srgbClr val="45BEDF"/>
                </a:solidFill>
                <a:latin typeface="Open Sans"/>
                <a:ea typeface="Open Sans"/>
                <a:cs typeface="Open Sans"/>
                <a:sym typeface="Open Sans"/>
              </a:rPr>
              <a:t>institusjoner</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b="1" lang="en-DE" sz="1600">
                <a:solidFill>
                  <a:schemeClr val="lt1"/>
                </a:solidFill>
                <a:latin typeface="Open Sans"/>
                <a:ea typeface="Open Sans"/>
                <a:cs typeface="Open Sans"/>
                <a:sym typeface="Open Sans"/>
              </a:rPr>
              <a:t>Lette rekruttering: </a:t>
            </a:r>
            <a:r>
              <a:rPr lang="en-DE" sz="1600">
                <a:solidFill>
                  <a:schemeClr val="lt1"/>
                </a:solidFill>
                <a:latin typeface="Open Sans"/>
                <a:ea typeface="Open Sans"/>
                <a:cs typeface="Open Sans"/>
                <a:sym typeface="Open Sans"/>
              </a:rPr>
              <a:t>Bruken av OER øker deltakelsen i høyere utdanning ved å utvide tilgangen for studenter med utradisjonelle læringsstrategier, som tar valg basert på kvaliteten på de tilgjengelige læringsmaterialene.</a:t>
            </a:r>
            <a:endParaRPr sz="1600">
              <a:solidFill>
                <a:schemeClr val="lt1"/>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b="1" lang="en-DE" sz="1600">
                <a:solidFill>
                  <a:schemeClr val="lt1"/>
                </a:solidFill>
                <a:latin typeface="Open Sans"/>
                <a:ea typeface="Open Sans"/>
                <a:cs typeface="Open Sans"/>
                <a:sym typeface="Open Sans"/>
              </a:rPr>
              <a:t>Styrke bevaring av alumni: </a:t>
            </a:r>
            <a:r>
              <a:rPr lang="en-DE" sz="1600">
                <a:solidFill>
                  <a:schemeClr val="lt1"/>
                </a:solidFill>
                <a:latin typeface="Open Sans"/>
                <a:ea typeface="Open Sans"/>
                <a:cs typeface="Open Sans"/>
                <a:sym typeface="Open Sans"/>
              </a:rPr>
              <a:t>Ved å tilby alumni OER av høy kvalitet kan institusjonen holde forbindelsen med dem aktiv.</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182325"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873100" y="4039000"/>
            <a:ext cx="5375100" cy="431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lang="en-DE" sz="2000">
                <a:solidFill>
                  <a:srgbClr val="34C3E0"/>
                </a:solidFill>
                <a:latin typeface="Open Sans"/>
                <a:ea typeface="Open Sans"/>
                <a:cs typeface="Open Sans"/>
                <a:sym typeface="Open Sans"/>
              </a:rPr>
              <a:t>Fordeler med åpen utdanning for </a:t>
            </a:r>
            <a:r>
              <a:rPr b="1" i="0" lang="en-DE" sz="2000" u="none" cap="none" strike="noStrike">
                <a:solidFill>
                  <a:srgbClr val="004993"/>
                </a:solidFill>
                <a:latin typeface="Open Sans"/>
                <a:ea typeface="Open Sans"/>
                <a:cs typeface="Open Sans"/>
                <a:sym typeface="Open Sans"/>
              </a:rPr>
              <a:t>alle</a:t>
            </a:r>
            <a:endParaRPr b="1" i="0" sz="1700" u="none" cap="none" strike="noStrike">
              <a:solidFill>
                <a:srgbClr val="004993"/>
              </a:solidFill>
              <a:latin typeface="Open Sans"/>
              <a:ea typeface="Open Sans"/>
              <a:cs typeface="Open Sans"/>
              <a:sym typeface="Open Sans"/>
            </a:endParaRPr>
          </a:p>
        </p:txBody>
      </p:sp>
      <p:sp>
        <p:nvSpPr>
          <p:cNvPr id="252" name="Google Shape;252;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53" name="Google Shape;253;p12"/>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54" name="Google Shape;254;p1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2"/>
          <p:cNvSpPr txBox="1"/>
          <p:nvPr/>
        </p:nvSpPr>
        <p:spPr>
          <a:xfrm>
            <a:off x="1873100" y="4445200"/>
            <a:ext cx="5313600" cy="492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Lås opp informasjon: </a:t>
            </a:r>
            <a:r>
              <a:rPr lang="en-DE">
                <a:solidFill>
                  <a:srgbClr val="004993"/>
                </a:solidFill>
                <a:latin typeface="Open Sans"/>
                <a:ea typeface="Open Sans"/>
                <a:cs typeface="Open Sans"/>
                <a:sym typeface="Open Sans"/>
              </a:rPr>
              <a:t>Kunnskap kan deles i stor skala ved å gjøre utdanningsressurser tilgjengelige gjennom åpne lisenser, og dermed nå ut til alle som er interessert.</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Overføre kunnskap: </a:t>
            </a:r>
            <a:r>
              <a:rPr lang="en-DE">
                <a:solidFill>
                  <a:srgbClr val="004993"/>
                </a:solidFill>
                <a:latin typeface="Open Sans"/>
                <a:ea typeface="Open Sans"/>
                <a:cs typeface="Open Sans"/>
                <a:sym typeface="Open Sans"/>
              </a:rPr>
              <a:t>Læringsressurser som er skapt med offentlige midler, er tilgjengelige for allmennheten, gjenbrukbare og delbare.</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Gjør læring livslang: </a:t>
            </a:r>
            <a:r>
              <a:rPr lang="en-DE">
                <a:solidFill>
                  <a:srgbClr val="004993"/>
                </a:solidFill>
                <a:latin typeface="Open Sans"/>
                <a:ea typeface="Open Sans"/>
                <a:cs typeface="Open Sans"/>
                <a:sym typeface="Open Sans"/>
              </a:rPr>
              <a:t>Det er rimeligere for alle om man holder seg oppdatert og tilbyr kontinuerlig læring. Dermed bygger man også bro mellom formelle, uformelle og ikke-formelle åpne utdanningsmuligheter.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Økt likestilling: </a:t>
            </a:r>
            <a:r>
              <a:rPr lang="en-DE">
                <a:solidFill>
                  <a:srgbClr val="004993"/>
                </a:solidFill>
                <a:latin typeface="Open Sans"/>
                <a:ea typeface="Open Sans"/>
                <a:cs typeface="Open Sans"/>
                <a:sym typeface="Open Sans"/>
              </a:rPr>
              <a:t>Gratis nettressurser gjør det enklere å formidle kunnskap av samme kvalitet til alle, uavhengig av sosial og økonomisk status.</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Fremme mangfold og inkludering: </a:t>
            </a:r>
            <a:r>
              <a:rPr lang="en-DE">
                <a:solidFill>
                  <a:srgbClr val="004993"/>
                </a:solidFill>
                <a:latin typeface="Open Sans"/>
                <a:ea typeface="Open Sans"/>
                <a:cs typeface="Open Sans"/>
                <a:sym typeface="Open Sans"/>
              </a:rPr>
              <a:t>OER-materiell er enkelt å dele og få tilgang til via internett, og er et flott verktøy for å oppdage og bli kjent med ulike synsvinkler.</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a:solidFill>
                  <a:srgbClr val="004993"/>
                </a:solidFill>
                <a:latin typeface="Open Sans"/>
                <a:ea typeface="Open Sans"/>
                <a:cs typeface="Open Sans"/>
                <a:sym typeface="Open Sans"/>
              </a:rPr>
              <a:t>Fremme folkeforskning: </a:t>
            </a:r>
            <a:r>
              <a:rPr lang="en-DE">
                <a:solidFill>
                  <a:srgbClr val="004993"/>
                </a:solidFill>
                <a:latin typeface="Open Sans"/>
                <a:ea typeface="Open Sans"/>
                <a:cs typeface="Open Sans"/>
                <a:sym typeface="Open Sans"/>
              </a:rPr>
              <a:t>Kunnskap kan skapes av alle, og tilgjengeligheten av undervisningsressurser gjør det lettere for folk å fortsette å tilegne seg kunnskap.</a:t>
            </a:r>
            <a:endParaRPr>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182325" y="3899650"/>
            <a:ext cx="7228200" cy="58200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2087300" y="5139300"/>
            <a:ext cx="5012100" cy="328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Forbedre kvaliteten: </a:t>
            </a:r>
            <a:r>
              <a:rPr lang="en-DE" sz="1700">
                <a:solidFill>
                  <a:srgbClr val="004993"/>
                </a:solidFill>
                <a:latin typeface="Open Sans"/>
                <a:ea typeface="Open Sans"/>
                <a:cs typeface="Open Sans"/>
                <a:sym typeface="Open Sans"/>
              </a:rPr>
              <a:t>Alle kan bidra til kvalitetssikring av OER ved ganske enkelt å stille spørsmål; ingen tilgang betyr ingen spørsmål, ingen spørsmål betyr ingen tvil, og ingen tvil betyr ingen forbedringer.</a:t>
            </a:r>
            <a:endParaRPr sz="17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700">
                <a:solidFill>
                  <a:srgbClr val="004993"/>
                </a:solidFill>
                <a:latin typeface="Open Sans"/>
                <a:ea typeface="Open Sans"/>
                <a:cs typeface="Open Sans"/>
                <a:sym typeface="Open Sans"/>
              </a:rPr>
              <a:t>Utvide grenser: </a:t>
            </a:r>
            <a:r>
              <a:rPr lang="en-DE" sz="1700">
                <a:solidFill>
                  <a:srgbClr val="004993"/>
                </a:solidFill>
                <a:latin typeface="Open Sans"/>
                <a:ea typeface="Open Sans"/>
                <a:cs typeface="Open Sans"/>
                <a:sym typeface="Open Sans"/>
              </a:rPr>
              <a:t>OER er en fantastisk måte å dele kunnskap på tvers av landegrenser, noe som muliggjør tilpasninger som fungerer bedre lokalt.</a:t>
            </a:r>
            <a:endParaRPr sz="17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t/>
            </a:r>
            <a:endParaRPr b="1" sz="1700">
              <a:solidFill>
                <a:srgbClr val="004993"/>
              </a:solidFill>
              <a:latin typeface="Open Sans"/>
              <a:ea typeface="Open Sans"/>
              <a:cs typeface="Open Sans"/>
              <a:sym typeface="Open Sans"/>
            </a:endParaRPr>
          </a:p>
        </p:txBody>
      </p:sp>
      <p:sp>
        <p:nvSpPr>
          <p:cNvPr id="269" name="Google Shape;269;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70" name="Google Shape;270;p13"/>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71" name="Google Shape;271;p13"/>
          <p:cNvSpPr/>
          <p:nvPr/>
        </p:nvSpPr>
        <p:spPr>
          <a:xfrm>
            <a:off x="-11706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13"/>
          <p:cNvSpPr txBox="1"/>
          <p:nvPr/>
        </p:nvSpPr>
        <p:spPr>
          <a:xfrm>
            <a:off x="1984825" y="4039000"/>
            <a:ext cx="5375100" cy="431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lang="en-DE" sz="2000">
                <a:solidFill>
                  <a:srgbClr val="34C3E0"/>
                </a:solidFill>
                <a:latin typeface="Open Sans"/>
                <a:ea typeface="Open Sans"/>
                <a:cs typeface="Open Sans"/>
                <a:sym typeface="Open Sans"/>
              </a:rPr>
              <a:t>Fordeler med åpen utdanning for </a:t>
            </a:r>
            <a:r>
              <a:rPr b="1" i="0" lang="en-DE" sz="2000" u="none" cap="none" strike="noStrike">
                <a:solidFill>
                  <a:srgbClr val="004993"/>
                </a:solidFill>
                <a:latin typeface="Open Sans"/>
                <a:ea typeface="Open Sans"/>
                <a:cs typeface="Open Sans"/>
                <a:sym typeface="Open Sans"/>
              </a:rPr>
              <a:t>alle</a:t>
            </a:r>
            <a:endParaRPr b="1" i="0" sz="1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p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p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p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p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p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p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p14"/>
          <p:cNvSpPr txBox="1"/>
          <p:nvPr/>
        </p:nvSpPr>
        <p:spPr>
          <a:xfrm>
            <a:off x="1526075" y="4129000"/>
            <a:ext cx="5799600" cy="534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Støtte faglig utvikling: </a:t>
            </a:r>
            <a:r>
              <a:rPr lang="en-DE" sz="1200">
                <a:solidFill>
                  <a:srgbClr val="004993"/>
                </a:solidFill>
                <a:latin typeface="Open Sans"/>
                <a:ea typeface="Open Sans"/>
                <a:cs typeface="Open Sans"/>
                <a:sym typeface="Open Sans"/>
              </a:rPr>
              <a:t>Engasjement i OER og styring av åpne utdanningsressurser på bibliotek-, institusjons-, nasjonalt eller internasjonalt nivå kan gi muligheter for faglig utvikling og vekst utenfor de «tradisjonelle» eller mer etablerte fagfeltene, som for eksempel samlingsutforming og metadata.</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Anerkjennelse som verdsatte partnere: </a:t>
            </a:r>
            <a:r>
              <a:rPr lang="en-DE" sz="1200">
                <a:solidFill>
                  <a:srgbClr val="004993"/>
                </a:solidFill>
                <a:latin typeface="Open Sans"/>
                <a:ea typeface="Open Sans"/>
                <a:cs typeface="Open Sans"/>
                <a:sym typeface="Open Sans"/>
              </a:rPr>
              <a:t>Bibliotekarer blir anerkjent av lærere og forskere for sin ekspertise i åpen pedagogikk og åpne lisenser. De betraktes som pålitelige partnere når det gjelder å finne, tilpasse og skape pålitelige pedagogiske ressurser.</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Utvikle synergier med åpen vitenskap: </a:t>
            </a:r>
            <a:r>
              <a:rPr lang="en-DE" sz="1200">
                <a:solidFill>
                  <a:srgbClr val="004993"/>
                </a:solidFill>
                <a:latin typeface="Open Sans"/>
                <a:ea typeface="Open Sans"/>
                <a:cs typeface="Open Sans"/>
                <a:sym typeface="Open Sans"/>
              </a:rPr>
              <a:t>Åpen vitenskap og åpen utdanning er ofte atskilt, og kunnskapen innehas av ulike fagpersoner. Bibliotekarer kan koble disse to områdene sammen med en mer helhetlig tilnærming til åpenhet, og fremme en åpen kultur i institusjonen/det akademiske miljøet.</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Fremme samarbeid og kunnskapsdeling: </a:t>
            </a:r>
            <a:r>
              <a:rPr lang="en-DE" sz="1200">
                <a:solidFill>
                  <a:srgbClr val="004993"/>
                </a:solidFill>
                <a:latin typeface="Open Sans"/>
                <a:ea typeface="Open Sans"/>
                <a:cs typeface="Open Sans"/>
                <a:sym typeface="Open Sans"/>
              </a:rPr>
              <a:t>Bibliotekarer legger til rette for samarbeid ved å kuratere åpne ressurser, organisere kurs og workshops om åpen utdanning, og fremme praksisfellesskap. Dette bidrar også til å utvide deres egne faglige nettverk.</a:t>
            </a:r>
            <a:endParaRPr sz="12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DE" sz="1200">
                <a:solidFill>
                  <a:srgbClr val="004993"/>
                </a:solidFill>
                <a:latin typeface="Open Sans"/>
                <a:ea typeface="Open Sans"/>
                <a:cs typeface="Open Sans"/>
                <a:sym typeface="Open Sans"/>
              </a:rPr>
              <a:t>Redusere kostnader: </a:t>
            </a:r>
            <a:r>
              <a:rPr lang="en-DE" sz="1200">
                <a:solidFill>
                  <a:srgbClr val="004993"/>
                </a:solidFill>
                <a:latin typeface="Open Sans"/>
                <a:ea typeface="Open Sans"/>
                <a:cs typeface="Open Sans"/>
                <a:sym typeface="Open Sans"/>
              </a:rPr>
              <a:t>Reduser bibliotekets budsjettutgifter ved å unngå dyre og restriktive lisenser for kommersielle publikasjoner. I stedet kan lærere og studenter få råd om OER-alternativer til pensumlitteratur. Denne besparelsen bidrar til en bærekraftig Open Access-omlegging av bibliotek- og universitetsbudsjettene på lang sikt.</a:t>
            </a:r>
            <a:endParaRPr sz="1200">
              <a:solidFill>
                <a:srgbClr val="004993"/>
              </a:solidFill>
              <a:latin typeface="Open Sans"/>
              <a:ea typeface="Open Sans"/>
              <a:cs typeface="Open Sans"/>
              <a:sym typeface="Open Sans"/>
            </a:endParaRPr>
          </a:p>
        </p:txBody>
      </p:sp>
      <p:sp>
        <p:nvSpPr>
          <p:cNvPr id="287" name="Google Shape;287;p14"/>
          <p:cNvSpPr txBox="1"/>
          <p:nvPr/>
        </p:nvSpPr>
        <p:spPr>
          <a:xfrm>
            <a:off x="1526075" y="3667300"/>
            <a:ext cx="5734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Fordeler med åpen utdanning for </a:t>
            </a:r>
            <a:r>
              <a:rPr b="1" lang="en-DE" sz="1800">
                <a:solidFill>
                  <a:srgbClr val="004993"/>
                </a:solidFill>
                <a:latin typeface="Open Sans"/>
                <a:ea typeface="Open Sans"/>
                <a:cs typeface="Open Sans"/>
                <a:sym typeface="Open Sans"/>
              </a:rPr>
              <a:t>bibliotekarer</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5"/>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5"/>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p15"/>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5"/>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p15"/>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p1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p15"/>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p1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p15"/>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p15"/>
          <p:cNvSpPr txBox="1"/>
          <p:nvPr/>
        </p:nvSpPr>
        <p:spPr>
          <a:xfrm>
            <a:off x="1526075" y="4129000"/>
            <a:ext cx="5799600" cy="5566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Tiltrekke nye bibliotekarer til yrket: </a:t>
            </a:r>
            <a:r>
              <a:rPr lang="en-DE">
                <a:solidFill>
                  <a:srgbClr val="004993"/>
                </a:solidFill>
                <a:latin typeface="Open Sans"/>
                <a:ea typeface="Open Sans"/>
                <a:cs typeface="Open Sans"/>
                <a:sym typeface="Open Sans"/>
              </a:rPr>
              <a:t>Den sterke koblingen mellom åpen utdanning og sosial rettferdighet gjør bibliotekaryrket til et attraktivt karrierevalg for nye yrkesutøvere og nye årskull av bibliotekarer.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Utvide anerkjennelsen: </a:t>
            </a:r>
            <a:r>
              <a:rPr lang="en-DE">
                <a:solidFill>
                  <a:srgbClr val="004993"/>
                </a:solidFill>
                <a:latin typeface="Open Sans"/>
                <a:ea typeface="Open Sans"/>
                <a:cs typeface="Open Sans"/>
                <a:sym typeface="Open Sans"/>
              </a:rPr>
              <a:t>Utviklere og tilretteleggere av OER får et økende verdensomspennende rykte for sitt arbeid med å fremme åpenhet og universelle verdier. Bibliotekarer og informasjonsspesialister, som allerede er anerkjent som kuratorer av undervisningsressurser, får en enda mer fremtredende rolle med OER.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Øke gjennomslagskraft og rekkevidde: </a:t>
            </a:r>
            <a:r>
              <a:rPr lang="en-DE">
                <a:solidFill>
                  <a:srgbClr val="004993"/>
                </a:solidFill>
                <a:latin typeface="Open Sans"/>
                <a:ea typeface="Open Sans"/>
                <a:cs typeface="Open Sans"/>
                <a:sym typeface="Open Sans"/>
              </a:rPr>
              <a:t>Bidra til å utvide bibliotekarers rekkevidde og innflytelse utover deres egen institusjon.</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Bidra til å nå bærekraftsmålene: </a:t>
            </a:r>
            <a:r>
              <a:rPr lang="en-DE">
                <a:solidFill>
                  <a:srgbClr val="004993"/>
                </a:solidFill>
                <a:latin typeface="Open Sans"/>
                <a:ea typeface="Open Sans"/>
                <a:cs typeface="Open Sans"/>
                <a:sym typeface="Open Sans"/>
              </a:rPr>
              <a:t>Gi et konkret og målbart bidrag til oppnåelsen av bærekraftsmålene.</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a:solidFill>
                  <a:srgbClr val="004993"/>
                </a:solidFill>
                <a:latin typeface="Open Sans"/>
                <a:ea typeface="Open Sans"/>
                <a:cs typeface="Open Sans"/>
                <a:sym typeface="Open Sans"/>
              </a:rPr>
              <a:t>I tråd med EDI-strategien: </a:t>
            </a:r>
            <a:r>
              <a:rPr lang="en-DE">
                <a:solidFill>
                  <a:srgbClr val="004993"/>
                </a:solidFill>
                <a:latin typeface="Open Sans"/>
                <a:ea typeface="Open Sans"/>
                <a:cs typeface="Open Sans"/>
                <a:sym typeface="Open Sans"/>
              </a:rPr>
              <a:t>Bibliotekarer bruker åpen utdanning som et strategisk verktøy for å fremme målene for likestilling, mangfold og inkludering, og sikrer at læringsmiljøene er tilgjengelige og inkluderende for alle.</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a:solidFill>
                  <a:srgbClr val="004993"/>
                </a:solidFill>
                <a:latin typeface="Open Sans"/>
                <a:ea typeface="Open Sans"/>
                <a:cs typeface="Open Sans"/>
                <a:sym typeface="Open Sans"/>
              </a:rPr>
              <a:t>Støtt kolleger og bli støttet av kolleger: </a:t>
            </a:r>
            <a:r>
              <a:rPr lang="en-DE">
                <a:solidFill>
                  <a:srgbClr val="004993"/>
                </a:solidFill>
                <a:latin typeface="Open Sans"/>
                <a:ea typeface="Open Sans"/>
                <a:cs typeface="Open Sans"/>
                <a:sym typeface="Open Sans"/>
              </a:rPr>
              <a:t>Bibliotekarer fremmer livslang læring ved å tilby varierte utdanningsmuligheter og fremme gjensidig støtte i lokalsamfunnet.</a:t>
            </a:r>
            <a:endParaRPr>
              <a:solidFill>
                <a:srgbClr val="004993"/>
              </a:solidFill>
              <a:latin typeface="Open Sans"/>
              <a:ea typeface="Open Sans"/>
              <a:cs typeface="Open Sans"/>
              <a:sym typeface="Open Sans"/>
            </a:endParaRPr>
          </a:p>
        </p:txBody>
      </p:sp>
      <p:sp>
        <p:nvSpPr>
          <p:cNvPr id="302" name="Google Shape;302;p15"/>
          <p:cNvSpPr txBox="1"/>
          <p:nvPr/>
        </p:nvSpPr>
        <p:spPr>
          <a:xfrm>
            <a:off x="1526075" y="3667300"/>
            <a:ext cx="5734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Fordeler med åpen utdanning for </a:t>
            </a:r>
            <a:r>
              <a:rPr b="1" lang="en-DE" sz="1800">
                <a:solidFill>
                  <a:srgbClr val="004993"/>
                </a:solidFill>
                <a:latin typeface="Open Sans"/>
                <a:ea typeface="Open Sans"/>
                <a:cs typeface="Open Sans"/>
                <a:sym typeface="Open Sans"/>
              </a:rPr>
              <a:t>bibliotekarer</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306b6376a2b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pic>
        <p:nvPicPr>
          <p:cNvPr id="308" name="Google Shape;308;g306b6376a2b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09" name="Google Shape;309;g306b6376a2b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0" name="Google Shape;310;g306b6376a2b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1" name="Google Shape;311;g306b6376a2b_0_0"/>
          <p:cNvSpPr txBox="1"/>
          <p:nvPr/>
        </p:nvSpPr>
        <p:spPr>
          <a:xfrm>
            <a:off x="177625" y="5609300"/>
            <a:ext cx="70773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a:t>
            </a:r>
            <a:r>
              <a:rPr lang="en-DE" sz="1000">
                <a:latin typeface="Open Sans"/>
                <a:ea typeface="Open Sans"/>
                <a:cs typeface="Open Sans"/>
                <a:sym typeface="Open Sans"/>
              </a:rPr>
              <a:t>No</a:t>
            </a:r>
            <a:r>
              <a:rPr lang="en-DE" sz="1000">
                <a:latin typeface="Open Sans"/>
                <a:ea typeface="Open Sans"/>
                <a:cs typeface="Open Sans"/>
                <a:sym typeface="Open Sans"/>
              </a:rPr>
              <a:t>rwegian</a:t>
            </a:r>
            <a:r>
              <a:rPr b="0" i="0" lang="en-DE" sz="1000" u="none" cap="none" strike="noStrike">
                <a:solidFill>
                  <a:srgbClr val="000000"/>
                </a:solidFill>
                <a:latin typeface="Open Sans"/>
                <a:ea typeface="Open Sans"/>
                <a:cs typeface="Open Sans"/>
                <a:sym typeface="Open Sans"/>
              </a:rPr>
              <a:t>_</a:t>
            </a:r>
            <a:r>
              <a:rPr b="0" i="0" lang="en-DE" sz="1000" u="none" cap="none" strike="noStrike">
                <a:solidFill>
                  <a:schemeClr val="dk1"/>
                </a:solidFill>
                <a:latin typeface="Open Sans"/>
                <a:ea typeface="Open Sans"/>
                <a:cs typeface="Open Sans"/>
                <a:sym typeface="Open Sans"/>
              </a:rPr>
              <a:t>OE Benefits - ENOEL Toolkit</a:t>
            </a:r>
            <a:r>
              <a:rPr b="0" i="0" lang="en-DE" sz="1000" u="none" cap="none" strike="noStrike">
                <a:solidFill>
                  <a:srgbClr val="000000"/>
                </a:solidFill>
                <a:latin typeface="Open Sans"/>
                <a:ea typeface="Open Sans"/>
                <a:cs typeface="Open Sans"/>
                <a:sym typeface="Open Sans"/>
              </a:rPr>
              <a:t>” is an adaptation of “An ENOEL Toolkit” (version 4) published as of </a:t>
            </a:r>
            <a:r>
              <a:rPr lang="en-DE" sz="1000">
                <a:latin typeface="Open Sans"/>
                <a:ea typeface="Open Sans"/>
                <a:cs typeface="Open Sans"/>
                <a:sym typeface="Open Sans"/>
              </a:rPr>
              <a:t>September </a:t>
            </a:r>
            <a:r>
              <a:rPr b="0" i="0" lang="en-DE" sz="1000" u="none" cap="none" strike="noStrike">
                <a:solidFill>
                  <a:srgbClr val="000000"/>
                </a:solidFill>
                <a:latin typeface="Open Sans"/>
                <a:ea typeface="Open Sans"/>
                <a:cs typeface="Open Sans"/>
                <a:sym typeface="Open Sans"/>
              </a:rPr>
              <a:t>202</a:t>
            </a:r>
            <a:r>
              <a:rPr lang="en-DE" sz="1000">
                <a:latin typeface="Open Sans"/>
                <a:ea typeface="Open Sans"/>
                <a:cs typeface="Open Sans"/>
                <a:sym typeface="Open Sans"/>
              </a:rPr>
              <a:t>4</a:t>
            </a:r>
            <a:r>
              <a:rPr b="0" i="0" lang="en-DE" sz="1000" u="sng" cap="none" strike="noStrike">
                <a:solidFill>
                  <a:schemeClr val="hlink"/>
                </a:solidFill>
                <a:latin typeface="Open Sans"/>
                <a:ea typeface="Open Sans"/>
                <a:cs typeface="Open Sans"/>
                <a:sym typeface="Open Sans"/>
                <a:hlinkClick r:id="rId7"/>
              </a:rPr>
              <a:t> here</a:t>
            </a:r>
            <a:r>
              <a:rPr b="0" i="0" lang="en-DE" sz="1000" u="none" cap="none" strike="noStrike">
                <a:solidFill>
                  <a:srgbClr val="000000"/>
                </a:solidFill>
                <a:latin typeface="Open Sans"/>
                <a:ea typeface="Open Sans"/>
                <a:cs typeface="Open Sans"/>
                <a:sym typeface="Open Sans"/>
              </a:rPr>
              <a:t> (the “Original Work”), licensed by</a:t>
            </a:r>
            <a:r>
              <a:rPr b="0" i="0" lang="en-DE" sz="1000" u="sng" cap="none" strike="noStrike">
                <a:solidFill>
                  <a:srgbClr val="000000"/>
                </a:solid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a:t>
            </a:r>
            <a:r>
              <a:rPr b="0" i="0" lang="en-DE" sz="1000" u="none" cap="none" strike="noStrike">
                <a:solidFill>
                  <a:srgbClr val="000000"/>
                </a:solidFill>
                <a:uFill>
                  <a:noFill/>
                </a:uFill>
                <a:latin typeface="Open Sans"/>
                <a:ea typeface="Open Sans"/>
                <a:cs typeface="Open Sans"/>
                <a:sym typeface="Open Sans"/>
                <a:hlinkClick r:id="rId10">
                  <a:extLst>
                    <a:ext uri="{A12FA001-AC4F-418D-AE19-62706E023703}">
                      <ahyp:hlinkClr val="tx"/>
                    </a:ext>
                  </a:extLst>
                </a:hlinkClick>
              </a:rPr>
              <a:t> </a:t>
            </a:r>
            <a:r>
              <a:rPr b="0" i="0" lang="en-DE" sz="1000" u="sng" cap="none" strike="noStrike">
                <a:solidFill>
                  <a:srgbClr val="2A6496"/>
                </a:solidFill>
                <a:latin typeface="Open Sans"/>
                <a:ea typeface="Open Sans"/>
                <a:cs typeface="Open Sans"/>
                <a:sym typeface="Open Sans"/>
                <a:hlinkClick r:id="rId11">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a:t>
            </a:r>
            <a:r>
              <a:rPr b="0" i="0" lang="en-DE" sz="1000" u="none" cap="none" strike="noStrike">
                <a:solidFill>
                  <a:srgbClr val="000000"/>
                </a:solidFill>
                <a:uFill>
                  <a:noFill/>
                </a:uFill>
                <a:latin typeface="Open Sans"/>
                <a:ea typeface="Open Sans"/>
                <a:cs typeface="Open Sans"/>
                <a:sym typeface="Open Sans"/>
                <a:hlinkClick r:id="rId12">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3">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a:t>
            </a:r>
            <a:r>
              <a:rPr b="0" i="0" lang="en-DE" sz="1000" u="none" cap="none" strike="noStrike">
                <a:solidFill>
                  <a:srgbClr val="000000"/>
                </a:solidFill>
                <a:uFill>
                  <a:noFill/>
                </a:uFill>
                <a:latin typeface="Open Sans"/>
                <a:ea typeface="Open Sans"/>
                <a:cs typeface="Open Sans"/>
                <a:sym typeface="Open Sans"/>
                <a:hlinkClick r:id="rId14">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5">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DE" sz="1000">
                <a:solidFill>
                  <a:schemeClr val="dk1"/>
                </a:solidFill>
                <a:latin typeface="Open Sans"/>
                <a:ea typeface="Open Sans"/>
                <a:cs typeface="Open Sans"/>
                <a:sym typeface="Open Sans"/>
              </a:rPr>
              <a:t>Norwegian</a:t>
            </a:r>
            <a:r>
              <a:rPr b="0" i="0" lang="en-DE" sz="1000" u="none" cap="none" strike="noStrike">
                <a:solidFill>
                  <a:srgbClr val="000000"/>
                </a:solidFill>
                <a:latin typeface="Open Sans"/>
                <a:ea typeface="Open Sans"/>
                <a:cs typeface="Open Sans"/>
                <a:sym typeface="Open Sans"/>
              </a:rPr>
              <a:t>.”</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Special thanks to </a:t>
            </a:r>
            <a:r>
              <a:rPr lang="en-DE" sz="1000">
                <a:latin typeface="Open Sans"/>
                <a:ea typeface="Open Sans"/>
                <a:cs typeface="Open Sans"/>
                <a:sym typeface="Open Sans"/>
              </a:rPr>
              <a:t>Peter Vedal Utnes </a:t>
            </a:r>
            <a:r>
              <a:rPr b="0" i="0" lang="en-DE" sz="1000" u="none" cap="none" strike="noStrike">
                <a:solidFill>
                  <a:srgbClr val="000000"/>
                </a:solidFill>
                <a:latin typeface="Open Sans"/>
                <a:ea typeface="Open Sans"/>
                <a:cs typeface="Open Sans"/>
                <a:sym typeface="Open Sans"/>
              </a:rPr>
              <a:t> for the N</a:t>
            </a:r>
            <a:r>
              <a:rPr lang="en-DE" sz="1000">
                <a:solidFill>
                  <a:schemeClr val="dk1"/>
                </a:solidFill>
                <a:latin typeface="Open Sans"/>
                <a:ea typeface="Open Sans"/>
                <a:cs typeface="Open Sans"/>
                <a:sym typeface="Open Sans"/>
              </a:rPr>
              <a:t>orwegian </a:t>
            </a:r>
            <a:r>
              <a:rPr b="0" i="0" lang="en-DE" sz="1000" u="none" cap="none" strike="noStrike">
                <a:solidFill>
                  <a:srgbClr val="000000"/>
                </a:solidFill>
                <a:latin typeface="Open Sans"/>
                <a:ea typeface="Open Sans"/>
                <a:cs typeface="Open Sans"/>
                <a:sym typeface="Open Sans"/>
              </a:rPr>
              <a:t>translation.</a:t>
            </a:r>
            <a:endParaRPr b="0" i="0" sz="1000" u="none" cap="none" strike="noStrike">
              <a:solidFill>
                <a:srgbClr val="000000"/>
              </a:solidFill>
              <a:latin typeface="Open Sans"/>
              <a:ea typeface="Open Sans"/>
              <a:cs typeface="Open Sans"/>
              <a:sym typeface="Open Sans"/>
            </a:endParaRPr>
          </a:p>
        </p:txBody>
      </p:sp>
      <p:sp>
        <p:nvSpPr>
          <p:cNvPr id="312" name="Google Shape;312;g306b6376a2b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313" name="Google Shape;313;g306b6376a2b_0_0"/>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443400" y="1637100"/>
            <a:ext cx="6643200" cy="882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DE">
                <a:solidFill>
                  <a:srgbClr val="004993"/>
                </a:solidFill>
                <a:latin typeface="Open Sans"/>
                <a:ea typeface="Open Sans"/>
                <a:cs typeface="Open Sans"/>
                <a:sym typeface="Open Sans"/>
              </a:rPr>
              <a:t>Den består av et sett med verktøy (lysbilder, brosjyrer og kort) utarbeidet av </a:t>
            </a:r>
            <a:r>
              <a:rPr lang="en-DE" u="sng">
                <a:solidFill>
                  <a:srgbClr val="0097A7"/>
                </a:solidFill>
                <a:latin typeface="Open Sans"/>
                <a:ea typeface="Open Sans"/>
                <a:cs typeface="Open Sans"/>
                <a:sym typeface="Open Sans"/>
                <a:hlinkClick r:id="rId3">
                  <a:extLst>
                    <a:ext uri="{A12FA001-AC4F-418D-AE19-62706E023703}">
                      <ahyp:hlinkClr val="tx"/>
                    </a:ext>
                  </a:extLst>
                </a:hlinkClick>
              </a:rPr>
              <a:t>The European Network of Open Education Librarians</a:t>
            </a:r>
            <a:r>
              <a:rPr lang="en-DE">
                <a:solidFill>
                  <a:srgbClr val="004993"/>
                </a:solidFill>
                <a:latin typeface="Open Sans"/>
                <a:ea typeface="Open Sans"/>
                <a:cs typeface="Open Sans"/>
                <a:sym typeface="Open Sans"/>
              </a:rPr>
              <a:t> (ENOEL) Verktøykassen har som mål å øke bevisstheten om viktigheten av åpen utdanning og peker på fordelene for studenter, lærere, institusjoner, samfunnet og bibliotekarer.</a:t>
            </a:r>
            <a:endParaRPr>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Dette er et sett med </a:t>
            </a:r>
            <a:r>
              <a:rPr b="1" lang="en-DE">
                <a:solidFill>
                  <a:srgbClr val="004993"/>
                </a:solidFill>
                <a:latin typeface="Open Sans"/>
                <a:ea typeface="Open Sans"/>
                <a:cs typeface="Open Sans"/>
                <a:sym typeface="Open Sans"/>
              </a:rPr>
              <a:t>maler for brosjyrer.</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Du kan bruke malene direkte slik de er, eller du kan velge å tilpasse dem til dine egne spesifikke behov.  </a:t>
            </a:r>
            <a:r>
              <a:rPr b="1" i="0" lang="en-DE" u="none" cap="none" strike="noStrike">
                <a:solidFill>
                  <a:srgbClr val="004993"/>
                </a:solidFill>
                <a:latin typeface="Open Sans"/>
                <a:ea typeface="Open Sans"/>
                <a:cs typeface="Open Sans"/>
                <a:sym typeface="Open Sans"/>
              </a:rPr>
              <a:t> </a:t>
            </a:r>
            <a:endParaRPr b="1"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Når du bruker malene,</a:t>
            </a:r>
            <a:r>
              <a:rPr lang="en-DE">
                <a:solidFill>
                  <a:srgbClr val="004993"/>
                </a:solidFill>
                <a:latin typeface="Open Sans"/>
                <a:ea typeface="Open Sans"/>
                <a:cs typeface="Open Sans"/>
                <a:sym typeface="Open Sans"/>
              </a:rPr>
              <a:t> laster du bare ned lysbildesettet eller et enkelt lysbilde som du ønsker å bruke, og skriver dem ut.</a:t>
            </a:r>
            <a:r>
              <a:rPr lang="en-DE">
                <a:solidFill>
                  <a:schemeClr val="dk1"/>
                </a:solidFill>
                <a:highlight>
                  <a:srgbClr val="FFFFFF"/>
                </a:highlight>
              </a:rPr>
              <a:t>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Hvis du ønsker å tilpasse malen til dine behov, må du gjøre følgende:</a:t>
            </a:r>
            <a:endParaRPr>
              <a:solidFill>
                <a:schemeClr val="dk1"/>
              </a:solidFill>
              <a:highlight>
                <a:srgbClr val="FFFFFF"/>
              </a:highlight>
            </a:endParaRPr>
          </a:p>
          <a:p>
            <a:pPr indent="-317500" lvl="0" marL="457200" marR="0" rtl="0" algn="l">
              <a:lnSpc>
                <a:spcPct val="115000"/>
              </a:lnSpc>
              <a:spcBef>
                <a:spcPts val="0"/>
              </a:spcBef>
              <a:spcAft>
                <a:spcPts val="0"/>
              </a:spcAft>
              <a:buClr>
                <a:srgbClr val="004993"/>
              </a:buClr>
              <a:buSzPts val="1400"/>
              <a:buFont typeface="Open Sans"/>
              <a:buChar char="-"/>
            </a:pPr>
            <a:r>
              <a:rPr lang="en-DE">
                <a:solidFill>
                  <a:srgbClr val="004993"/>
                </a:solidFill>
                <a:latin typeface="Open Sans"/>
                <a:ea typeface="Open Sans"/>
                <a:cs typeface="Open Sans"/>
                <a:sym typeface="Open Sans"/>
              </a:rPr>
              <a:t>Laste ned verktøyet du vil bruke</a:t>
            </a:r>
            <a:endParaRPr>
              <a:solidFill>
                <a:srgbClr val="004993"/>
              </a:solidFill>
              <a:latin typeface="Open Sans"/>
              <a:ea typeface="Open Sans"/>
              <a:cs typeface="Open Sans"/>
              <a:sym typeface="Open Sans"/>
            </a:endParaRPr>
          </a:p>
          <a:p>
            <a:pPr indent="-317500" lvl="0" marL="457200" marR="0" rtl="0" algn="l">
              <a:lnSpc>
                <a:spcPct val="115000"/>
              </a:lnSpc>
              <a:spcBef>
                <a:spcPts val="0"/>
              </a:spcBef>
              <a:spcAft>
                <a:spcPts val="0"/>
              </a:spcAft>
              <a:buClr>
                <a:srgbClr val="004993"/>
              </a:buClr>
              <a:buSzPts val="1400"/>
              <a:buFont typeface="Open Sans"/>
              <a:buChar char="-"/>
            </a:pPr>
            <a:r>
              <a:rPr lang="en-DE">
                <a:solidFill>
                  <a:srgbClr val="004993"/>
                </a:solidFill>
                <a:latin typeface="Open Sans"/>
                <a:ea typeface="Open Sans"/>
                <a:cs typeface="Open Sans"/>
                <a:sym typeface="Open Sans"/>
              </a:rPr>
              <a:t>Tilpasse det til dine behov (legg til organisasjonens logo, og gjør andre endringer du synes passer)</a:t>
            </a:r>
            <a:endParaRPr>
              <a:solidFill>
                <a:srgbClr val="004993"/>
              </a:solidFill>
              <a:latin typeface="Open Sans"/>
              <a:ea typeface="Open Sans"/>
              <a:cs typeface="Open Sans"/>
              <a:sym typeface="Open Sans"/>
            </a:endParaRPr>
          </a:p>
          <a:p>
            <a:pPr indent="-317500" lvl="0" marL="457200" marR="0" rtl="0" algn="l">
              <a:lnSpc>
                <a:spcPct val="115000"/>
              </a:lnSpc>
              <a:spcBef>
                <a:spcPts val="0"/>
              </a:spcBef>
              <a:spcAft>
                <a:spcPts val="0"/>
              </a:spcAft>
              <a:buClr>
                <a:srgbClr val="004993"/>
              </a:buClr>
              <a:buSzPts val="1400"/>
              <a:buFont typeface="Open Sans"/>
              <a:buChar char="-"/>
            </a:pPr>
            <a:r>
              <a:rPr lang="en-DE">
                <a:solidFill>
                  <a:srgbClr val="004993"/>
                </a:solidFill>
                <a:latin typeface="Open Sans"/>
                <a:ea typeface="Open Sans"/>
                <a:cs typeface="Open Sans"/>
                <a:sym typeface="Open Sans"/>
              </a:rPr>
              <a:t>Sørg for at den tilpassede versjonen har en merknad som sier: «Dette arbeidet er et derivat av [navn på filen (for eksempel Norwegian_2. OE benefits - ENOEL leaflets)] [lenke til originalkilden: </a:t>
            </a:r>
            <a:r>
              <a:rPr b="0" i="0" lang="en-DE" u="sng" cap="none" strike="noStrike">
                <a:solidFill>
                  <a:schemeClr val="hlink"/>
                </a:solidFill>
                <a:latin typeface="Open Sans"/>
                <a:ea typeface="Open Sans"/>
                <a:cs typeface="Open Sans"/>
                <a:sym typeface="Open Sans"/>
                <a:hlinkClick r:id="rId4"/>
              </a:rPr>
              <a:t>https://zenodo.org/doi/10.5281/zenodo.5568482</a:t>
            </a:r>
            <a:r>
              <a:rPr b="0" i="0" lang="en-DE" u="none" cap="none" strike="noStrike">
                <a:solidFill>
                  <a:srgbClr val="004993"/>
                </a:solidFill>
                <a:latin typeface="Open Sans"/>
                <a:ea typeface="Open Sans"/>
                <a:cs typeface="Open Sans"/>
                <a:sym typeface="Open Sans"/>
              </a:rPr>
              <a:t>] </a:t>
            </a:r>
            <a:r>
              <a:rPr lang="en-DE">
                <a:solidFill>
                  <a:srgbClr val="004993"/>
                </a:solidFill>
                <a:latin typeface="Open Sans"/>
                <a:ea typeface="Open Sans"/>
                <a:cs typeface="Open Sans"/>
                <a:sym typeface="Open Sans"/>
              </a:rPr>
              <a:t>av </a:t>
            </a:r>
            <a:r>
              <a:rPr b="0" i="0" lang="en-DE" u="sng" cap="none" strike="noStrike">
                <a:solidFill>
                  <a:schemeClr val="accent1"/>
                </a:solidFill>
                <a:latin typeface="Open Sans"/>
                <a:ea typeface="Open Sans"/>
                <a:cs typeface="Open Sans"/>
                <a:sym typeface="Open Sans"/>
                <a:hlinkClick r:id="rId5">
                  <a:extLst>
                    <a:ext uri="{A12FA001-AC4F-418D-AE19-62706E023703}">
                      <ahyp:hlinkClr val="tx"/>
                    </a:ext>
                  </a:extLst>
                </a:hlinkClick>
              </a:rPr>
              <a:t>SPARC EUROPE</a:t>
            </a:r>
            <a:r>
              <a:rPr b="0" i="0" lang="en-DE" u="none" cap="none" strike="noStrike">
                <a:solidFill>
                  <a:srgbClr val="004993"/>
                </a:solidFill>
                <a:latin typeface="Open Sans"/>
                <a:ea typeface="Open Sans"/>
                <a:cs typeface="Open Sans"/>
                <a:sym typeface="Open Sans"/>
              </a:rPr>
              <a:t> (ENOEL), </a:t>
            </a:r>
            <a:r>
              <a:rPr b="0" i="0" lang="en-DE" u="sng" cap="none" strike="noStrike">
                <a:solidFill>
                  <a:schemeClr val="hlink"/>
                </a:solidFill>
                <a:latin typeface="Open Sans"/>
                <a:ea typeface="Open Sans"/>
                <a:cs typeface="Open Sans"/>
                <a:sym typeface="Open Sans"/>
                <a:hlinkClick r:id="rId6"/>
              </a:rPr>
              <a:t>CC BY</a:t>
            </a:r>
            <a:r>
              <a:rPr b="0" i="0" lang="en-DE" u="none" cap="none" strike="noStrike">
                <a:solidFill>
                  <a:srgbClr val="004993"/>
                </a:solidFill>
                <a:latin typeface="Open Sans"/>
                <a:ea typeface="Open Sans"/>
                <a:cs typeface="Open Sans"/>
                <a:sym typeface="Open Sans"/>
              </a:rPr>
              <a:t>.” </a:t>
            </a:r>
            <a:endParaRPr b="0" i="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lang="en-DE">
                <a:solidFill>
                  <a:srgbClr val="004993"/>
                </a:solidFill>
                <a:latin typeface="Open Sans"/>
                <a:ea typeface="Open Sans"/>
                <a:cs typeface="Open Sans"/>
                <a:sym typeface="Open Sans"/>
              </a:rPr>
              <a:t>Nedenfor finner du en kort beskrivelse av hvordan lysbildene er organisert, og forslag til hvordan de enkelte sidene kan brukes. Dette er kun forslag; vi oppfordrer deg til å velge og vrake og lage verktøy som er skreddersydd til dine behov.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Lysbilde 3</a:t>
            </a:r>
            <a:r>
              <a:rPr lang="en-DE">
                <a:solidFill>
                  <a:srgbClr val="004993"/>
                </a:solidFill>
                <a:latin typeface="Open Sans"/>
                <a:ea typeface="Open Sans"/>
                <a:cs typeface="Open Sans"/>
                <a:sym typeface="Open Sans"/>
              </a:rPr>
              <a:t> viser et eksempel på hvordan malen kan tilpasses, inkludert plassering av organisasjonens logo og attribusjonserklæring.</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Lysbildene 4-15</a:t>
            </a:r>
            <a:r>
              <a:rPr lang="en-DE">
                <a:solidFill>
                  <a:srgbClr val="004993"/>
                </a:solidFill>
                <a:latin typeface="Open Sans"/>
                <a:ea typeface="Open Sans"/>
                <a:cs typeface="Open Sans"/>
                <a:sym typeface="Open Sans"/>
              </a:rPr>
              <a:t> viser fordelene med OE for fem ulike interessenter: studenter (gul bakgrunn), lærere (oransje bakgrunn), institusjoner (turkis bakgrunn), alle (hvit bakgrunn) og bibliotekarer (lyseblå bakgrunn). Du kan bruke dem til å henvende deg til disse spesifikke gruppene.</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a:solidFill>
                  <a:srgbClr val="004993"/>
                </a:solidFill>
                <a:latin typeface="Open Sans"/>
                <a:ea typeface="Open Sans"/>
                <a:cs typeface="Open Sans"/>
                <a:sym typeface="Open Sans"/>
              </a:rPr>
              <a:t>Åpningsbildene for hver av gruppene</a:t>
            </a:r>
            <a:r>
              <a:rPr lang="en-DE">
                <a:solidFill>
                  <a:srgbClr val="004993"/>
                </a:solidFill>
                <a:latin typeface="Open Sans"/>
                <a:ea typeface="Open Sans"/>
                <a:cs typeface="Open Sans"/>
                <a:sym typeface="Open Sans"/>
              </a:rPr>
              <a:t> (bilde 4, 7, 10, 12, 14) viser hva ENOEL anser som de viktigste fordelene for hver gruppe. </a:t>
            </a:r>
            <a:r>
              <a:rPr b="1" lang="en-DE">
                <a:solidFill>
                  <a:srgbClr val="004993"/>
                </a:solidFill>
                <a:latin typeface="Open Sans"/>
                <a:ea typeface="Open Sans"/>
                <a:cs typeface="Open Sans"/>
                <a:sym typeface="Open Sans"/>
              </a:rPr>
              <a:t>De resterende lysbildene i hver gruppe</a:t>
            </a:r>
            <a:r>
              <a:rPr lang="en-DE">
                <a:solidFill>
                  <a:srgbClr val="004993"/>
                </a:solidFill>
                <a:latin typeface="Open Sans"/>
                <a:ea typeface="Open Sans"/>
                <a:cs typeface="Open Sans"/>
                <a:sym typeface="Open Sans"/>
              </a:rPr>
              <a:t> viser andre fordeler (lysbildene 5-6 for studenter, 8-9 for lærere, 11 for institusjoner, 13 for alle og 15 for bibliotekarer).</a:t>
            </a:r>
            <a:endParaRPr b="0" i="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451850" y="748825"/>
            <a:ext cx="40887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lang="en-DE" sz="1700">
                <a:solidFill>
                  <a:srgbClr val="004993"/>
                </a:solidFill>
                <a:latin typeface="Open Sans"/>
                <a:ea typeface="Open Sans"/>
                <a:cs typeface="Open Sans"/>
                <a:sym typeface="Open Sans"/>
              </a:rPr>
              <a:t>Velkommen til denne verktøykassen for åpen utdanning!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1" name="Google Shape;111;p3"/>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12" name="Google Shape;112;p3"/>
          <p:cNvSpPr txBox="1"/>
          <p:nvPr/>
        </p:nvSpPr>
        <p:spPr>
          <a:xfrm>
            <a:off x="493200" y="4277000"/>
            <a:ext cx="5142600" cy="4963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rgbClr val="000000"/>
              </a:buClr>
              <a:buSzPts val="2700"/>
              <a:buFont typeface="Arial"/>
              <a:buNone/>
            </a:pPr>
            <a:r>
              <a:rPr b="1" lang="en-DE" sz="1700">
                <a:solidFill>
                  <a:srgbClr val="FFFFFF"/>
                </a:solidFill>
                <a:latin typeface="Open Sans"/>
                <a:ea typeface="Open Sans"/>
                <a:cs typeface="Open Sans"/>
                <a:sym typeface="Open Sans"/>
              </a:rPr>
              <a:t>Fordeler med åpen utdanning for </a:t>
            </a:r>
            <a:r>
              <a:rPr b="1" lang="en-DE" sz="1700">
                <a:solidFill>
                  <a:srgbClr val="FFDE59"/>
                </a:solidFill>
                <a:latin typeface="Open Sans"/>
                <a:ea typeface="Open Sans"/>
                <a:cs typeface="Open Sans"/>
                <a:sym typeface="Open Sans"/>
              </a:rPr>
              <a:t>studenter</a:t>
            </a:r>
            <a:r>
              <a:rPr b="1" lang="en-DE" sz="1800">
                <a:solidFill>
                  <a:srgbClr val="FFDE59"/>
                </a:solidFill>
                <a:latin typeface="Open Sans"/>
                <a:ea typeface="Open Sans"/>
                <a:cs typeface="Open Sans"/>
                <a:sym typeface="Open Sans"/>
              </a:rPr>
              <a:t> </a:t>
            </a:r>
            <a:endParaRPr b="1" sz="18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rgbClr val="000000"/>
              </a:buClr>
              <a:buSzPts val="2700"/>
              <a:buFont typeface="Arial"/>
              <a:buNone/>
            </a:pPr>
            <a:r>
              <a:t/>
            </a:r>
            <a:endParaRPr b="1" sz="1800">
              <a:solidFill>
                <a:srgbClr val="FFDE59"/>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 varig tilgang: </a:t>
            </a:r>
            <a:r>
              <a:rPr lang="en-DE" sz="1500">
                <a:solidFill>
                  <a:srgbClr val="004993"/>
                </a:solidFill>
                <a:latin typeface="Open Sans"/>
                <a:ea typeface="Open Sans"/>
                <a:cs typeface="Open Sans"/>
                <a:sym typeface="Open Sans"/>
              </a:rPr>
              <a:t>Studentene skal ha tilgang til ressursene også etter at de har fullført kurset.</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Støtte inkludering: </a:t>
            </a:r>
            <a:r>
              <a:rPr lang="en-DE" sz="1500">
                <a:solidFill>
                  <a:srgbClr val="004993"/>
                </a:solidFill>
                <a:latin typeface="Open Sans"/>
                <a:ea typeface="Open Sans"/>
                <a:cs typeface="Open Sans"/>
                <a:sym typeface="Open Sans"/>
              </a:rPr>
              <a:t>OER kan tilpasses for å gjenspeile studentenes profil og situasjon, samt ivareta inkluderingsbehov på ulike nivåer.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diversifisering av læring: </a:t>
            </a:r>
            <a:r>
              <a:rPr lang="en-DE" sz="1500">
                <a:solidFill>
                  <a:srgbClr val="004993"/>
                </a:solidFill>
                <a:latin typeface="Open Sans"/>
                <a:ea typeface="Open Sans"/>
                <a:cs typeface="Open Sans"/>
                <a:sym typeface="Open Sans"/>
              </a:rPr>
              <a:t>OER er tilgjengelig fra alle steder og til enhver tid, gjentatte ganger (ikke undervurder verdien av repetisjon!), og fra en rekke ulike enheter og formater. OER støtter også ikke-formelle og mindre formelle læringsmiljøer.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livslang læring: </a:t>
            </a:r>
            <a:r>
              <a:rPr lang="en-DE" sz="1500">
                <a:solidFill>
                  <a:srgbClr val="004993"/>
                </a:solidFill>
                <a:latin typeface="Open Sans"/>
                <a:ea typeface="Open Sans"/>
                <a:cs typeface="Open Sans"/>
                <a:sym typeface="Open Sans"/>
              </a:rPr>
              <a:t>OER er tilgjengelig for alle, uansett alder, når man ønsker å lære noe eller gå tilbake til noe for å friske opp minnet.</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Spar kostnader: </a:t>
            </a:r>
            <a:r>
              <a:rPr lang="en-DE" sz="1500">
                <a:solidFill>
                  <a:srgbClr val="004993"/>
                </a:solidFill>
                <a:latin typeface="Open Sans"/>
                <a:ea typeface="Open Sans"/>
                <a:cs typeface="Open Sans"/>
                <a:sym typeface="Open Sans"/>
              </a:rPr>
              <a:t>Høye prislapper kan føre til at studentene bruker eldre versjoner av visse publikasjoner; med OER er dette ikke noe problem.</a:t>
            </a:r>
            <a:endParaRPr i="0" sz="1500" u="none" cap="none" strike="noStrike">
              <a:solidFill>
                <a:srgbClr val="000000"/>
              </a:solidFill>
              <a:latin typeface="Calibri"/>
              <a:ea typeface="Calibri"/>
              <a:cs typeface="Calibri"/>
              <a:sym typeface="Calibri"/>
            </a:endParaRPr>
          </a:p>
        </p:txBody>
      </p:sp>
      <p:sp>
        <p:nvSpPr>
          <p:cNvPr id="113" name="Google Shape;113;p3"/>
          <p:cNvSpPr txBox="1"/>
          <p:nvPr/>
        </p:nvSpPr>
        <p:spPr>
          <a:xfrm>
            <a:off x="4943375" y="2610476"/>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a:solidFill>
                  <a:srgbClr val="FF0000"/>
                </a:solidFill>
              </a:rPr>
              <a:t>EKSEMPEL PÅ TILPASNING TIL </a:t>
            </a:r>
            <a:endParaRPr b="1">
              <a:solidFill>
                <a:srgbClr val="FF0000"/>
              </a:solidFill>
            </a:endParaRPr>
          </a:p>
          <a:p>
            <a:pPr indent="0" lvl="0" marL="0" rtl="0" algn="l">
              <a:spcBef>
                <a:spcPts val="0"/>
              </a:spcBef>
              <a:spcAft>
                <a:spcPts val="0"/>
              </a:spcAft>
              <a:buClr>
                <a:schemeClr val="dk1"/>
              </a:buClr>
              <a:buSzPts val="1100"/>
              <a:buFont typeface="Arial"/>
              <a:buNone/>
            </a:pPr>
            <a:r>
              <a:rPr b="1" lang="en-DE">
                <a:solidFill>
                  <a:srgbClr val="FF0000"/>
                </a:solidFill>
              </a:rPr>
              <a:t>DINE BEHOV</a:t>
            </a:r>
            <a:endParaRPr b="1">
              <a:solidFill>
                <a:srgbClr val="FF0000"/>
              </a:solidFill>
            </a:endParaRPr>
          </a:p>
        </p:txBody>
      </p:sp>
      <p:sp>
        <p:nvSpPr>
          <p:cNvPr id="114" name="Google Shape;114;p3"/>
          <p:cNvSpPr txBox="1"/>
          <p:nvPr/>
        </p:nvSpPr>
        <p:spPr>
          <a:xfrm>
            <a:off x="3302350" y="2826025"/>
            <a:ext cx="12321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FF0000"/>
                </a:solidFill>
              </a:rPr>
              <a:t>Legg til attribusjonserklæringen</a:t>
            </a:r>
            <a:endParaRPr b="1" sz="1500">
              <a:solidFill>
                <a:srgbClr val="FF0000"/>
              </a:solidFill>
            </a:endParaRPr>
          </a:p>
        </p:txBody>
      </p:sp>
      <p:sp>
        <p:nvSpPr>
          <p:cNvPr id="115" name="Google Shape;115;p3"/>
          <p:cNvSpPr/>
          <p:nvPr/>
        </p:nvSpPr>
        <p:spPr>
          <a:xfrm>
            <a:off x="6309275" y="895537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3"/>
          <p:cNvSpPr txBox="1"/>
          <p:nvPr/>
        </p:nvSpPr>
        <p:spPr>
          <a:xfrm>
            <a:off x="4927500" y="8572450"/>
            <a:ext cx="341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b="1" lang="en-DE">
                <a:solidFill>
                  <a:srgbClr val="FF0000"/>
                </a:solidFill>
              </a:rPr>
              <a:t>Legg til organisasjonens logo</a:t>
            </a:r>
            <a:endParaRPr b="1">
              <a:solidFill>
                <a:srgbClr val="FF0000"/>
              </a:solidFill>
            </a:endParaRPr>
          </a:p>
        </p:txBody>
      </p:sp>
      <p:sp>
        <p:nvSpPr>
          <p:cNvPr id="117" name="Google Shape;117;p3"/>
          <p:cNvSpPr txBox="1"/>
          <p:nvPr/>
        </p:nvSpPr>
        <p:spPr>
          <a:xfrm>
            <a:off x="493200" y="2786975"/>
            <a:ext cx="1902900" cy="84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DE" sz="900" u="none" cap="none" strike="noStrike">
                <a:solidFill>
                  <a:srgbClr val="000000"/>
                </a:solidFill>
                <a:latin typeface="Open Sans"/>
                <a:ea typeface="Open Sans"/>
                <a:cs typeface="Open Sans"/>
                <a:sym typeface="Open Sans"/>
              </a:rPr>
              <a:t>This work is a derivative of “</a:t>
            </a:r>
            <a:r>
              <a:rPr b="0" i="0" lang="en-DE" sz="900" u="none" cap="none" strike="noStrike">
                <a:solidFill>
                  <a:schemeClr val="dk1"/>
                </a:solidFill>
                <a:latin typeface="Open Sans"/>
                <a:ea typeface="Open Sans"/>
                <a:cs typeface="Open Sans"/>
                <a:sym typeface="Open Sans"/>
              </a:rPr>
              <a:t>2. OE Benefits - ENOEL leaflets</a:t>
            </a:r>
            <a:r>
              <a:rPr b="0" i="0" lang="en-DE" sz="900" u="none" cap="none" strike="noStrike">
                <a:solidFill>
                  <a:srgbClr val="000000"/>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DE" sz="900" u="sng" cap="none" strike="noStrike">
                <a:solidFill>
                  <a:schemeClr val="hlink"/>
                </a:solidFill>
                <a:latin typeface="Open Sans"/>
                <a:ea typeface="Open Sans"/>
                <a:cs typeface="Open Sans"/>
                <a:sym typeface="Open Sans"/>
                <a:hlinkClick r:id="rId6"/>
              </a:rPr>
              <a:t>https://zenodo.org/doi/10.5281/zenodo.5568482</a:t>
            </a:r>
            <a:r>
              <a:rPr b="0" i="0" lang="en-DE" sz="900" u="none" cap="none" strike="noStrike">
                <a:solidFill>
                  <a:srgbClr val="000000"/>
                </a:solidFill>
                <a:latin typeface="Open Sans"/>
                <a:ea typeface="Open Sans"/>
                <a:cs typeface="Open Sans"/>
                <a:sym typeface="Open Sans"/>
              </a:rPr>
              <a:t>, by </a:t>
            </a:r>
            <a:r>
              <a:rPr b="0" i="0" lang="en-DE" sz="9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rgbClr val="000000"/>
                </a:solidFill>
                <a:latin typeface="Open Sans"/>
                <a:ea typeface="Open Sans"/>
                <a:cs typeface="Open Sans"/>
                <a:sym typeface="Open Sans"/>
              </a:rPr>
              <a:t>(ENOEL) </a:t>
            </a:r>
            <a:r>
              <a:rPr b="0" i="0" lang="en-DE" sz="900" u="sng" cap="none" strike="noStrike">
                <a:solidFill>
                  <a:srgbClr val="0097A7"/>
                </a:solidFill>
                <a:latin typeface="Open Sans"/>
                <a:ea typeface="Open Sans"/>
                <a:cs typeface="Open Sans"/>
                <a:sym typeface="Open Sans"/>
                <a:hlinkClick r:id="rId8">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
        <p:nvSpPr>
          <p:cNvPr id="118" name="Google Shape;118;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9" name="Google Shape;119;p3"/>
          <p:cNvSpPr/>
          <p:nvPr/>
        </p:nvSpPr>
        <p:spPr>
          <a:xfrm>
            <a:off x="2558650" y="30359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33" name="Google Shape;133;p4"/>
          <p:cNvSpPr txBox="1"/>
          <p:nvPr/>
        </p:nvSpPr>
        <p:spPr>
          <a:xfrm>
            <a:off x="493200" y="4277000"/>
            <a:ext cx="5142600" cy="4963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rgbClr val="000000"/>
              </a:buClr>
              <a:buSzPts val="2700"/>
              <a:buFont typeface="Arial"/>
              <a:buNone/>
            </a:pPr>
            <a:r>
              <a:rPr b="1" lang="en-DE" sz="1700">
                <a:solidFill>
                  <a:srgbClr val="FFFFFF"/>
                </a:solidFill>
                <a:latin typeface="Open Sans"/>
                <a:ea typeface="Open Sans"/>
                <a:cs typeface="Open Sans"/>
                <a:sym typeface="Open Sans"/>
              </a:rPr>
              <a:t>Fordeler med åpen utdanning for </a:t>
            </a:r>
            <a:r>
              <a:rPr b="1" lang="en-DE" sz="1700">
                <a:solidFill>
                  <a:srgbClr val="FFDE59"/>
                </a:solidFill>
                <a:latin typeface="Open Sans"/>
                <a:ea typeface="Open Sans"/>
                <a:cs typeface="Open Sans"/>
                <a:sym typeface="Open Sans"/>
              </a:rPr>
              <a:t>studenter</a:t>
            </a:r>
            <a:r>
              <a:rPr b="1" lang="en-DE" sz="1800">
                <a:solidFill>
                  <a:srgbClr val="FFDE59"/>
                </a:solidFill>
                <a:latin typeface="Open Sans"/>
                <a:ea typeface="Open Sans"/>
                <a:cs typeface="Open Sans"/>
                <a:sym typeface="Open Sans"/>
              </a:rPr>
              <a:t> </a:t>
            </a:r>
            <a:endParaRPr b="1" sz="18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rgbClr val="000000"/>
              </a:buClr>
              <a:buSzPts val="2700"/>
              <a:buFont typeface="Arial"/>
              <a:buNone/>
            </a:pPr>
            <a:r>
              <a:t/>
            </a:r>
            <a:endParaRPr b="1" sz="1800">
              <a:solidFill>
                <a:srgbClr val="FFDE59"/>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 varig tilgang: </a:t>
            </a:r>
            <a:r>
              <a:rPr lang="en-DE" sz="1500">
                <a:solidFill>
                  <a:srgbClr val="004993"/>
                </a:solidFill>
                <a:latin typeface="Open Sans"/>
                <a:ea typeface="Open Sans"/>
                <a:cs typeface="Open Sans"/>
                <a:sym typeface="Open Sans"/>
              </a:rPr>
              <a:t>Studentene skal ha tilgang til ressursene også etter at de har fullført kurset.</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Støtte inkludering: </a:t>
            </a:r>
            <a:r>
              <a:rPr lang="en-DE" sz="1500">
                <a:solidFill>
                  <a:srgbClr val="004993"/>
                </a:solidFill>
                <a:latin typeface="Open Sans"/>
                <a:ea typeface="Open Sans"/>
                <a:cs typeface="Open Sans"/>
                <a:sym typeface="Open Sans"/>
              </a:rPr>
              <a:t>OER kan tilpasses for å gjenspeile studentenes profil og situasjon, samt ivareta inkluderingsbehov på ulike nivåer.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diversifisering av læring: </a:t>
            </a:r>
            <a:r>
              <a:rPr lang="en-DE" sz="1500">
                <a:solidFill>
                  <a:srgbClr val="004993"/>
                </a:solidFill>
                <a:latin typeface="Open Sans"/>
                <a:ea typeface="Open Sans"/>
                <a:cs typeface="Open Sans"/>
                <a:sym typeface="Open Sans"/>
              </a:rPr>
              <a:t>OER er tilgjengelig fra alle steder og til enhver tid, gjentatte ganger (ikke undervurder verdien av repetisjon!), og fra en rekke ulike enheter og formater. OER støtter også ikke-formelle og mindre formelle læringsmiljøer.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livslang læring: </a:t>
            </a:r>
            <a:r>
              <a:rPr lang="en-DE" sz="1500">
                <a:solidFill>
                  <a:srgbClr val="004993"/>
                </a:solidFill>
                <a:latin typeface="Open Sans"/>
                <a:ea typeface="Open Sans"/>
                <a:cs typeface="Open Sans"/>
                <a:sym typeface="Open Sans"/>
              </a:rPr>
              <a:t>OER er tilgjengelig for alle, uansett alder, når man ønsker å lære noe eller gå tilbake til noe for å friske opp minnet.</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Spar kostnader: </a:t>
            </a:r>
            <a:r>
              <a:rPr lang="en-DE" sz="1500">
                <a:solidFill>
                  <a:srgbClr val="004993"/>
                </a:solidFill>
                <a:latin typeface="Open Sans"/>
                <a:ea typeface="Open Sans"/>
                <a:cs typeface="Open Sans"/>
                <a:sym typeface="Open Sans"/>
              </a:rPr>
              <a:t>Høye prislapper kan føre til at studentene bruker eldre versjoner av visse publikasjoner; med OER er dette ikke noe problem.</a:t>
            </a:r>
            <a:endParaRPr i="0" sz="15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6" name="Google Shape;146;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47" name="Google Shape;147;p5"/>
          <p:cNvSpPr txBox="1"/>
          <p:nvPr/>
        </p:nvSpPr>
        <p:spPr>
          <a:xfrm>
            <a:off x="493200" y="4277000"/>
            <a:ext cx="5142600" cy="45582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DE" sz="1700">
                <a:solidFill>
                  <a:schemeClr val="lt1"/>
                </a:solidFill>
                <a:latin typeface="Open Sans"/>
                <a:ea typeface="Open Sans"/>
                <a:cs typeface="Open Sans"/>
                <a:sym typeface="Open Sans"/>
              </a:rPr>
              <a:t>Fordeler med åpen utdanning for </a:t>
            </a:r>
            <a:r>
              <a:rPr b="1" lang="en-DE" sz="1700">
                <a:solidFill>
                  <a:srgbClr val="FFDE59"/>
                </a:solidFill>
                <a:latin typeface="Open Sans"/>
                <a:ea typeface="Open Sans"/>
                <a:cs typeface="Open Sans"/>
                <a:sym typeface="Open Sans"/>
              </a:rPr>
              <a:t>studenter</a:t>
            </a:r>
            <a:r>
              <a:rPr b="1" lang="en-DE" sz="1800">
                <a:solidFill>
                  <a:srgbClr val="FFDE59"/>
                </a:solidFill>
                <a:latin typeface="Open Sans"/>
                <a:ea typeface="Open Sans"/>
                <a:cs typeface="Open Sans"/>
                <a:sym typeface="Open Sans"/>
              </a:rPr>
              <a:t> </a:t>
            </a:r>
            <a:endParaRPr b="1" sz="18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t/>
            </a:r>
            <a:endParaRPr b="1" sz="1800">
              <a:solidFill>
                <a:srgbClr val="FFDE59"/>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Forbedre læringsmulighetene: </a:t>
            </a:r>
            <a:r>
              <a:rPr lang="en-DE" sz="1500">
                <a:solidFill>
                  <a:srgbClr val="004993"/>
                </a:solidFill>
                <a:latin typeface="Open Sans"/>
                <a:ea typeface="Open Sans"/>
                <a:cs typeface="Open Sans"/>
                <a:sym typeface="Open Sans"/>
              </a:rPr>
              <a:t>Studenter som bruker OER, gjør det like bra, eller bedre, enn de som bruker tradisjonelle læremidler.</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 tilgjengelighet: </a:t>
            </a:r>
            <a:r>
              <a:rPr lang="en-DE" sz="1500">
                <a:solidFill>
                  <a:srgbClr val="004993"/>
                </a:solidFill>
                <a:latin typeface="Open Sans"/>
                <a:ea typeface="Open Sans"/>
                <a:cs typeface="Open Sans"/>
                <a:sym typeface="Open Sans"/>
              </a:rPr>
              <a:t>OER kan være tilgjengelig helt fra begynnelsen av kursene, noe som betyr at studentene kan begynne å jobbe med dem umiddelbart.</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Forbedre kvaliteten: </a:t>
            </a:r>
            <a:r>
              <a:rPr lang="en-DE" sz="1500">
                <a:solidFill>
                  <a:srgbClr val="004993"/>
                </a:solidFill>
                <a:latin typeface="Open Sans"/>
                <a:ea typeface="Open Sans"/>
                <a:cs typeface="Open Sans"/>
                <a:sym typeface="Open Sans"/>
              </a:rPr>
              <a:t>OER gjør det mulig å forbedre kvaliteten og foreta kontinuerlige oppdateringer, samtidig som de kan spres raskt. Dermed kan man være sikker på at informasjonen er oppdatert.</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Belønne åpen praksis:</a:t>
            </a:r>
            <a:r>
              <a:rPr lang="en-DE" sz="1500">
                <a:solidFill>
                  <a:srgbClr val="004993"/>
                </a:solidFill>
                <a:latin typeface="Open Sans"/>
                <a:ea typeface="Open Sans"/>
                <a:cs typeface="Open Sans"/>
                <a:sym typeface="Open Sans"/>
              </a:rPr>
              <a:t> Studentene kan bli anerkjent som en del av forfatterteamet og bli verdsatt for arbeidet og ferdighetene sine.</a:t>
            </a:r>
            <a:endParaRPr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
          <p:cNvSpPr/>
          <p:nvPr/>
        </p:nvSpPr>
        <p:spPr>
          <a:xfrm>
            <a:off x="2396100" y="27255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
          <p:cNvSpPr txBox="1"/>
          <p:nvPr/>
        </p:nvSpPr>
        <p:spPr>
          <a:xfrm>
            <a:off x="493200" y="4336150"/>
            <a:ext cx="5060400" cy="4296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Clr>
                <a:schemeClr val="dk1"/>
              </a:buClr>
              <a:buSzPts val="2700"/>
              <a:buFont typeface="Arial"/>
              <a:buNone/>
            </a:pPr>
            <a:r>
              <a:rPr b="1" lang="en-DE" sz="1700">
                <a:solidFill>
                  <a:schemeClr val="lt1"/>
                </a:solidFill>
                <a:latin typeface="Open Sans"/>
                <a:ea typeface="Open Sans"/>
                <a:cs typeface="Open Sans"/>
                <a:sym typeface="Open Sans"/>
              </a:rPr>
              <a:t>Fordeler med åpen utdanning for </a:t>
            </a:r>
            <a:r>
              <a:rPr b="1" lang="en-DE" sz="1700">
                <a:solidFill>
                  <a:srgbClr val="FFDE59"/>
                </a:solidFill>
                <a:latin typeface="Open Sans"/>
                <a:ea typeface="Open Sans"/>
                <a:cs typeface="Open Sans"/>
                <a:sym typeface="Open Sans"/>
              </a:rPr>
              <a:t>studenter</a:t>
            </a:r>
            <a:r>
              <a:rPr b="1" lang="en-DE" sz="1800">
                <a:solidFill>
                  <a:srgbClr val="FFDE59"/>
                </a:solidFill>
                <a:latin typeface="Open Sans"/>
                <a:ea typeface="Open Sans"/>
                <a:cs typeface="Open Sans"/>
                <a:sym typeface="Open Sans"/>
              </a:rPr>
              <a:t> </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Tillat (mer enn bare) ingen kostnad: </a:t>
            </a:r>
            <a:r>
              <a:rPr lang="en-DE" sz="1500">
                <a:solidFill>
                  <a:srgbClr val="004993"/>
                </a:solidFill>
                <a:latin typeface="Open Sans"/>
                <a:ea typeface="Open Sans"/>
                <a:cs typeface="Open Sans"/>
                <a:sym typeface="Open Sans"/>
              </a:rPr>
              <a:t>OER = gratis + tillatelser.</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 bedre utdanning = sikre en bedre fremtid </a:t>
            </a:r>
            <a:r>
              <a:rPr lang="en-DE" sz="1500">
                <a:solidFill>
                  <a:srgbClr val="004993"/>
                </a:solidFill>
                <a:latin typeface="Open Sans"/>
                <a:ea typeface="Open Sans"/>
                <a:cs typeface="Open Sans"/>
                <a:sym typeface="Open Sans"/>
              </a:rPr>
              <a:t>(bærekraftsmål 4: "Sikre inkluderende og rettferdig kvalitetsutdanning og fremme muligheter for livslang læring for alle.")</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Forbedre forståelsen: </a:t>
            </a:r>
            <a:r>
              <a:rPr lang="en-DE" sz="1500">
                <a:solidFill>
                  <a:srgbClr val="004993"/>
                </a:solidFill>
                <a:latin typeface="Open Sans"/>
                <a:ea typeface="Open Sans"/>
                <a:cs typeface="Open Sans"/>
                <a:sym typeface="Open Sans"/>
              </a:rPr>
              <a:t>Elevene kan repetere begreper/ideer ved hjelp av ulike ressurser (f.eks. gjenta det samme begrepet med en annen forklaring).</a:t>
            </a:r>
            <a:endParaRPr sz="15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DE" sz="1500">
                <a:solidFill>
                  <a:srgbClr val="004993"/>
                </a:solidFill>
                <a:latin typeface="Open Sans"/>
                <a:ea typeface="Open Sans"/>
                <a:cs typeface="Open Sans"/>
                <a:sym typeface="Open Sans"/>
              </a:rPr>
              <a:t>Samskape: </a:t>
            </a:r>
            <a:r>
              <a:rPr lang="en-DE" sz="1500">
                <a:solidFill>
                  <a:srgbClr val="004993"/>
                </a:solidFill>
                <a:latin typeface="Open Sans"/>
                <a:ea typeface="Open Sans"/>
                <a:cs typeface="Open Sans"/>
                <a:sym typeface="Open Sans"/>
              </a:rPr>
              <a:t>OER gir studentene muligheten til å være medskapende partnere på en måte som kommer dem selv til gode.</a:t>
            </a:r>
            <a:endParaRPr i="0" sz="1900" u="none" cap="none" strike="noStrike">
              <a:solidFill>
                <a:srgbClr val="004993"/>
              </a:solidFill>
              <a:latin typeface="Open Sans"/>
              <a:ea typeface="Open Sans"/>
              <a:cs typeface="Open Sans"/>
              <a:sym typeface="Open Sans"/>
            </a:endParaRPr>
          </a:p>
        </p:txBody>
      </p:sp>
      <p:pic>
        <p:nvPicPr>
          <p:cNvPr id="157" name="Google Shape;157;p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8" name="Google Shape;158;p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9" name="Google Shape;159;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60" name="Google Shape;160;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1" name="Google Shape;161;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72" name="Google Shape;172;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3" name="Google Shape;173;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74" name="Google Shape;174;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5" name="Google Shape;175;p7"/>
          <p:cNvSpPr txBox="1"/>
          <p:nvPr/>
        </p:nvSpPr>
        <p:spPr>
          <a:xfrm>
            <a:off x="1860500" y="4662400"/>
            <a:ext cx="5032500" cy="462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Tillat tilpasning:</a:t>
            </a:r>
            <a:r>
              <a:rPr lang="en-DE" sz="1500">
                <a:solidFill>
                  <a:srgbClr val="004993"/>
                </a:solidFill>
                <a:latin typeface="Open Sans"/>
                <a:ea typeface="Open Sans"/>
                <a:cs typeface="Open Sans"/>
                <a:sym typeface="Open Sans"/>
              </a:rPr>
              <a:t> Lærere kan (helt eller delvis) tilpasse OER, slik at de kan lage den beste blandingen av kursmateriell for hver enkelt læringsopplevelse, og dermed kontinuerlig forbedre kvaliteten på undervisningsressursen.</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Sikre en åpen pedagogikk: </a:t>
            </a:r>
            <a:r>
              <a:rPr lang="en-DE" sz="1500">
                <a:solidFill>
                  <a:srgbClr val="004993"/>
                </a:solidFill>
                <a:latin typeface="Open Sans"/>
                <a:ea typeface="Open Sans"/>
                <a:cs typeface="Open Sans"/>
                <a:sym typeface="Open Sans"/>
              </a:rPr>
              <a:t>Med OER er studentene dypt engasjert i utdanningsprosessen og i å skape læringsmateriell, og gjør det i hovedsak til sitt eget, med veiledning fra læreren.</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Øke omdømmet: </a:t>
            </a:r>
            <a:r>
              <a:rPr lang="en-DE" sz="1500">
                <a:solidFill>
                  <a:srgbClr val="004993"/>
                </a:solidFill>
                <a:latin typeface="Open Sans"/>
                <a:ea typeface="Open Sans"/>
                <a:cs typeface="Open Sans"/>
                <a:sym typeface="Open Sans"/>
              </a:rPr>
              <a:t>OER av høy kvalitet øker lærerens omdømme på lokalt og globalt nivå, samtidig som det gir nye muligheter til å samarbeide med kolleger over hele verden.</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Redusere arbeidsmengden: </a:t>
            </a:r>
            <a:r>
              <a:rPr lang="en-DE" sz="1500">
                <a:solidFill>
                  <a:srgbClr val="004993"/>
                </a:solidFill>
                <a:latin typeface="Open Sans"/>
                <a:ea typeface="Open Sans"/>
                <a:cs typeface="Open Sans"/>
                <a:sym typeface="Open Sans"/>
              </a:rPr>
              <a:t>Lærerne trenger ikke å finne opp hjulet på nytt hver gang, men kan gjenbruke det som allerede finnes.</a:t>
            </a:r>
            <a:endParaRPr sz="15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500">
                <a:solidFill>
                  <a:srgbClr val="004993"/>
                </a:solidFill>
                <a:latin typeface="Open Sans"/>
                <a:ea typeface="Open Sans"/>
                <a:cs typeface="Open Sans"/>
                <a:sym typeface="Open Sans"/>
              </a:rPr>
              <a:t>Inspirere</a:t>
            </a:r>
            <a:r>
              <a:rPr lang="en-DE" sz="1500">
                <a:solidFill>
                  <a:srgbClr val="004993"/>
                </a:solidFill>
                <a:latin typeface="Open Sans"/>
                <a:ea typeface="Open Sans"/>
                <a:cs typeface="Open Sans"/>
                <a:sym typeface="Open Sans"/>
              </a:rPr>
              <a:t>: OER er en måte å få nye ideer på.</a:t>
            </a:r>
            <a:endParaRPr sz="1500">
              <a:solidFill>
                <a:srgbClr val="004993"/>
              </a:solidFill>
              <a:latin typeface="Open Sans"/>
              <a:ea typeface="Open Sans"/>
              <a:cs typeface="Open Sans"/>
              <a:sym typeface="Open Sans"/>
            </a:endParaRPr>
          </a:p>
        </p:txBody>
      </p:sp>
      <p:sp>
        <p:nvSpPr>
          <p:cNvPr id="176" name="Google Shape;176;p7"/>
          <p:cNvSpPr txBox="1"/>
          <p:nvPr/>
        </p:nvSpPr>
        <p:spPr>
          <a:xfrm>
            <a:off x="16762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Fordeler med åpen utdanning for lærere</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824250" y="4597950"/>
            <a:ext cx="5080500" cy="403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aktive tilnærminger: </a:t>
            </a:r>
            <a:r>
              <a:rPr lang="en-DE" sz="1500">
                <a:solidFill>
                  <a:srgbClr val="004993"/>
                </a:solidFill>
                <a:latin typeface="Open Sans"/>
                <a:ea typeface="Open Sans"/>
                <a:cs typeface="Open Sans"/>
                <a:sym typeface="Open Sans"/>
              </a:rPr>
              <a:t>Lærere kan utforme ulike praktiske strategier for å støtte "learning-by-doing"-opplevelser gjennom remiksing og tilpasning av OER.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Fremme samarbeid: </a:t>
            </a:r>
            <a:r>
              <a:rPr lang="en-DE" sz="1500">
                <a:solidFill>
                  <a:srgbClr val="004993"/>
                </a:solidFill>
                <a:latin typeface="Open Sans"/>
                <a:ea typeface="Open Sans"/>
                <a:cs typeface="Open Sans"/>
                <a:sym typeface="Open Sans"/>
              </a:rPr>
              <a:t>Kollegaveiledning, studentsamarbeid og ekspertinvolvering blir forsterket og beriker lærerne, takket være prosessen som de åpne lisensene tvinger frem.</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Støtte innovasjon: </a:t>
            </a:r>
            <a:r>
              <a:rPr lang="en-DE" sz="1500">
                <a:solidFill>
                  <a:srgbClr val="004993"/>
                </a:solidFill>
                <a:latin typeface="Open Sans"/>
                <a:ea typeface="Open Sans"/>
                <a:cs typeface="Open Sans"/>
                <a:sym typeface="Open Sans"/>
              </a:rPr>
              <a:t>OER gir muligheter til å forbedre kvaliteten på undervisnings- og læringsmateriell, slik at andre kan bygge videre på dem og gi konstruktive tilbakemeldinger.</a:t>
            </a:r>
            <a:endParaRPr sz="15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500">
                <a:solidFill>
                  <a:srgbClr val="004993"/>
                </a:solidFill>
                <a:latin typeface="Open Sans"/>
                <a:ea typeface="Open Sans"/>
                <a:cs typeface="Open Sans"/>
                <a:sym typeface="Open Sans"/>
              </a:rPr>
              <a:t>Sikre ettermælet: </a:t>
            </a:r>
            <a:r>
              <a:rPr lang="en-DE" sz="1500">
                <a:solidFill>
                  <a:srgbClr val="004993"/>
                </a:solidFill>
                <a:latin typeface="Open Sans"/>
                <a:ea typeface="Open Sans"/>
                <a:cs typeface="Open Sans"/>
                <a:sym typeface="Open Sans"/>
              </a:rPr>
              <a:t>Gjenbruksprosessen som OER har satt i gang, fortsetter også etter at du har gått av med pensjon.</a:t>
            </a:r>
            <a:endParaRPr sz="1500">
              <a:solidFill>
                <a:srgbClr val="004993"/>
              </a:solidFill>
              <a:latin typeface="Open Sans"/>
              <a:ea typeface="Open Sans"/>
              <a:cs typeface="Open Sans"/>
              <a:sym typeface="Open Sans"/>
            </a:endParaRPr>
          </a:p>
        </p:txBody>
      </p:sp>
      <p:sp>
        <p:nvSpPr>
          <p:cNvPr id="191" name="Google Shape;191;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92" name="Google Shape;192;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93" name="Google Shape;193;p8"/>
          <p:cNvSpPr txBox="1"/>
          <p:nvPr/>
        </p:nvSpPr>
        <p:spPr>
          <a:xfrm>
            <a:off x="16762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Fordeler med åpen utdanning for lærere</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05" name="Google Shape;205;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6" name="Google Shape;206;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7" name="Google Shape;207;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8" name="Google Shape;208;p9"/>
          <p:cNvSpPr/>
          <p:nvPr/>
        </p:nvSpPr>
        <p:spPr>
          <a:xfrm>
            <a:off x="-10971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9"/>
          <p:cNvSpPr txBox="1"/>
          <p:nvPr/>
        </p:nvSpPr>
        <p:spPr>
          <a:xfrm>
            <a:off x="1824250" y="4651675"/>
            <a:ext cx="5075100" cy="275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Utvide valgmulighetene: </a:t>
            </a:r>
            <a:r>
              <a:rPr lang="en-DE" sz="1500">
                <a:solidFill>
                  <a:srgbClr val="004993"/>
                </a:solidFill>
                <a:latin typeface="Open Sans"/>
                <a:ea typeface="Open Sans"/>
                <a:cs typeface="Open Sans"/>
                <a:sym typeface="Open Sans"/>
              </a:rPr>
              <a:t>OER-lærebøker utvider lærernes ressurser og kan garantere samme høye kvalitetsnivå som tradisjonelle lærebøker.</a:t>
            </a:r>
            <a:endParaRPr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500">
                <a:solidFill>
                  <a:srgbClr val="004993"/>
                </a:solidFill>
                <a:latin typeface="Open Sans"/>
                <a:ea typeface="Open Sans"/>
                <a:cs typeface="Open Sans"/>
                <a:sym typeface="Open Sans"/>
              </a:rPr>
              <a:t>Økt akademisk frihet: </a:t>
            </a:r>
            <a:r>
              <a:rPr lang="en-DE" sz="1500">
                <a:solidFill>
                  <a:srgbClr val="004993"/>
                </a:solidFill>
                <a:latin typeface="Open Sans"/>
                <a:ea typeface="Open Sans"/>
                <a:cs typeface="Open Sans"/>
                <a:sym typeface="Open Sans"/>
              </a:rPr>
              <a:t>Åpne lisenser på OER gjør det mulig for fakultetet å endre og oppdatere læringsressursene for kursene sine jevnlig.</a:t>
            </a:r>
            <a:endParaRPr sz="15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500">
                <a:solidFill>
                  <a:srgbClr val="004993"/>
                </a:solidFill>
                <a:latin typeface="Open Sans"/>
                <a:ea typeface="Open Sans"/>
                <a:cs typeface="Open Sans"/>
                <a:sym typeface="Open Sans"/>
              </a:rPr>
              <a:t>Vis frem innovasjon og kreativitet: </a:t>
            </a:r>
            <a:r>
              <a:rPr lang="en-DE" sz="1500">
                <a:solidFill>
                  <a:srgbClr val="004993"/>
                </a:solidFill>
                <a:latin typeface="Open Sans"/>
                <a:ea typeface="Open Sans"/>
                <a:cs typeface="Open Sans"/>
                <a:sym typeface="Open Sans"/>
              </a:rPr>
              <a:t>Kreativitet kan imponere potensielle studenter og sponsorer. Dette vil bidra til å øke studenttilstrømningen til enkelte kurs og øke verdien av den enkelte lærer.</a:t>
            </a:r>
            <a:endParaRPr b="1" sz="1500">
              <a:solidFill>
                <a:srgbClr val="004993"/>
              </a:solidFill>
              <a:latin typeface="Open Sans"/>
              <a:ea typeface="Open Sans"/>
              <a:cs typeface="Open Sans"/>
              <a:sym typeface="Open Sans"/>
            </a:endParaRPr>
          </a:p>
        </p:txBody>
      </p:sp>
      <p:sp>
        <p:nvSpPr>
          <p:cNvPr id="210" name="Google Shape;210;p9"/>
          <p:cNvSpPr txBox="1"/>
          <p:nvPr/>
        </p:nvSpPr>
        <p:spPr>
          <a:xfrm>
            <a:off x="1676250" y="4057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Fordeler med åpen utdanning for lærere</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